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69" r:id="rId3"/>
    <p:sldId id="257" r:id="rId4"/>
    <p:sldId id="259" r:id="rId5"/>
    <p:sldId id="262" r:id="rId6"/>
    <p:sldId id="258" r:id="rId7"/>
    <p:sldId id="260" r:id="rId8"/>
    <p:sldId id="261" r:id="rId9"/>
    <p:sldId id="263" r:id="rId10"/>
    <p:sldId id="264" r:id="rId11"/>
    <p:sldId id="265" r:id="rId12"/>
    <p:sldId id="266" r:id="rId13"/>
    <p:sldId id="267"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746" autoAdjust="0"/>
    <p:restoredTop sz="94660"/>
  </p:normalViewPr>
  <p:slideViewPr>
    <p:cSldViewPr snapToGrid="0">
      <p:cViewPr varScale="1">
        <p:scale>
          <a:sx n="37" d="100"/>
          <a:sy n="37" d="100"/>
        </p:scale>
        <p:origin x="48"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FCD5AF-EDFC-45EF-A77C-04D113E65821}" type="datetimeFigureOut">
              <a:rPr lang="en-GB" smtClean="0"/>
              <a:t>16/02/2017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6F310A-4DA4-4626-B496-39C91F7D6C86}" type="slidenum">
              <a:rPr lang="en-GB" smtClean="0"/>
              <a:t>‹#›</a:t>
            </a:fld>
            <a:endParaRPr lang="en-GB"/>
          </a:p>
        </p:txBody>
      </p:sp>
    </p:spTree>
    <p:extLst>
      <p:ext uri="{BB962C8B-B14F-4D97-AF65-F5344CB8AC3E}">
        <p14:creationId xmlns:p14="http://schemas.microsoft.com/office/powerpoint/2010/main" val="3676719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JPP advocacy focuses on protecting</a:t>
            </a:r>
            <a:r>
              <a:rPr lang="en-GB" baseline="0" dirty="0"/>
              <a:t> the most vulnerable prisoners from the harshest punishments. Through provide direct legal aid and representation we have a front row seat into who the DP has impacted the most. </a:t>
            </a:r>
          </a:p>
          <a:p>
            <a:r>
              <a:rPr lang="en-GB" baseline="0" dirty="0"/>
              <a:t>We are interested in the third category. This group has the most protections under the law – but still suffers the worst of it’s punishments. In a way the law that protects them is their worst enemy. The GOP consistently </a:t>
            </a:r>
            <a:r>
              <a:rPr lang="en-GB" baseline="0" dirty="0" err="1"/>
              <a:t>mantains</a:t>
            </a:r>
            <a:r>
              <a:rPr lang="en-GB" baseline="0" dirty="0"/>
              <a:t> that because it exists no executions have taken place. </a:t>
            </a:r>
            <a:r>
              <a:rPr lang="en-GB" baseline="0" dirty="0" err="1"/>
              <a:t>Hower</a:t>
            </a:r>
            <a:r>
              <a:rPr lang="en-GB" baseline="0" dirty="0"/>
              <a:t> the reality is </a:t>
            </a:r>
            <a:r>
              <a:rPr lang="en-GB" baseline="0"/>
              <a:t>much different. </a:t>
            </a:r>
            <a:endParaRPr lang="en-GB" dirty="0"/>
          </a:p>
        </p:txBody>
      </p:sp>
      <p:sp>
        <p:nvSpPr>
          <p:cNvPr id="4" name="Slide Number Placeholder 3"/>
          <p:cNvSpPr>
            <a:spLocks noGrp="1"/>
          </p:cNvSpPr>
          <p:nvPr>
            <p:ph type="sldNum" sz="quarter" idx="10"/>
          </p:nvPr>
        </p:nvSpPr>
        <p:spPr/>
        <p:txBody>
          <a:bodyPr/>
          <a:lstStyle/>
          <a:p>
            <a:fld id="{106F310A-4DA4-4626-B496-39C91F7D6C86}" type="slidenum">
              <a:rPr lang="en-GB" smtClean="0"/>
              <a:t>4</a:t>
            </a:fld>
            <a:endParaRPr lang="en-GB"/>
          </a:p>
        </p:txBody>
      </p:sp>
    </p:spTree>
    <p:extLst>
      <p:ext uri="{BB962C8B-B14F-4D97-AF65-F5344CB8AC3E}">
        <p14:creationId xmlns:p14="http://schemas.microsoft.com/office/powerpoint/2010/main" val="52374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JPP clients – JPP meets clients </a:t>
            </a:r>
          </a:p>
        </p:txBody>
      </p:sp>
      <p:sp>
        <p:nvSpPr>
          <p:cNvPr id="4" name="Slide Number Placeholder 3"/>
          <p:cNvSpPr>
            <a:spLocks noGrp="1"/>
          </p:cNvSpPr>
          <p:nvPr>
            <p:ph type="sldNum" sz="quarter" idx="10"/>
          </p:nvPr>
        </p:nvSpPr>
        <p:spPr/>
        <p:txBody>
          <a:bodyPr/>
          <a:lstStyle/>
          <a:p>
            <a:fld id="{106F310A-4DA4-4626-B496-39C91F7D6C86}" type="slidenum">
              <a:rPr lang="en-GB" smtClean="0"/>
              <a:t>7</a:t>
            </a:fld>
            <a:endParaRPr lang="en-GB"/>
          </a:p>
        </p:txBody>
      </p:sp>
    </p:spTree>
    <p:extLst>
      <p:ext uri="{BB962C8B-B14F-4D97-AF65-F5344CB8AC3E}">
        <p14:creationId xmlns:p14="http://schemas.microsoft.com/office/powerpoint/2010/main" val="31172731"/>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1DDA888-BBA0-4056-B26A-234889B2E4B1}" type="datetimeFigureOut">
              <a:rPr lang="en-GB" smtClean="0"/>
              <a:t>16/02/2017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17241CE4-56A6-46DC-823F-FF92C808A70A}" type="slidenum">
              <a:rPr lang="en-GB" smtClean="0"/>
              <a:t>‹#›</a:t>
            </a:fld>
            <a:endParaRPr lang="en-GB"/>
          </a:p>
        </p:txBody>
      </p:sp>
    </p:spTree>
    <p:extLst>
      <p:ext uri="{BB962C8B-B14F-4D97-AF65-F5344CB8AC3E}">
        <p14:creationId xmlns:p14="http://schemas.microsoft.com/office/powerpoint/2010/main" val="583171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DDA888-BBA0-4056-B26A-234889B2E4B1}" type="datetimeFigureOut">
              <a:rPr lang="en-GB" smtClean="0"/>
              <a:t>16/02/2017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241CE4-56A6-46DC-823F-FF92C808A70A}" type="slidenum">
              <a:rPr lang="en-GB" smtClean="0"/>
              <a:t>‹#›</a:t>
            </a:fld>
            <a:endParaRPr lang="en-GB"/>
          </a:p>
        </p:txBody>
      </p:sp>
    </p:spTree>
    <p:extLst>
      <p:ext uri="{BB962C8B-B14F-4D97-AF65-F5344CB8AC3E}">
        <p14:creationId xmlns:p14="http://schemas.microsoft.com/office/powerpoint/2010/main" val="85354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DDA888-BBA0-4056-B26A-234889B2E4B1}" type="datetimeFigureOut">
              <a:rPr lang="en-GB" smtClean="0"/>
              <a:t>16/02/2017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241CE4-56A6-46DC-823F-FF92C808A70A}" type="slidenum">
              <a:rPr lang="en-GB" smtClean="0"/>
              <a:t>‹#›</a:t>
            </a:fld>
            <a:endParaRPr lang="en-GB"/>
          </a:p>
        </p:txBody>
      </p:sp>
    </p:spTree>
    <p:extLst>
      <p:ext uri="{BB962C8B-B14F-4D97-AF65-F5344CB8AC3E}">
        <p14:creationId xmlns:p14="http://schemas.microsoft.com/office/powerpoint/2010/main" val="1846406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DDA888-BBA0-4056-B26A-234889B2E4B1}" type="datetimeFigureOut">
              <a:rPr lang="en-GB" smtClean="0"/>
              <a:t>16/02/2017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241CE4-56A6-46DC-823F-FF92C808A70A}" type="slidenum">
              <a:rPr lang="en-GB" smtClean="0"/>
              <a:t>‹#›</a:t>
            </a:fld>
            <a:endParaRPr lang="en-GB"/>
          </a:p>
        </p:txBody>
      </p:sp>
    </p:spTree>
    <p:extLst>
      <p:ext uri="{BB962C8B-B14F-4D97-AF65-F5344CB8AC3E}">
        <p14:creationId xmlns:p14="http://schemas.microsoft.com/office/powerpoint/2010/main" val="1402301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F1DDA888-BBA0-4056-B26A-234889B2E4B1}" type="datetimeFigureOut">
              <a:rPr lang="en-GB" smtClean="0"/>
              <a:t>16/02/2017</a:t>
            </a:fld>
            <a:endParaRPr lang="en-GB"/>
          </a:p>
        </p:txBody>
      </p:sp>
      <p:sp>
        <p:nvSpPr>
          <p:cNvPr id="5" name="Footer Placeholder 4"/>
          <p:cNvSpPr>
            <a:spLocks noGrp="1"/>
          </p:cNvSpPr>
          <p:nvPr>
            <p:ph type="ftr" sz="quarter" idx="11"/>
          </p:nvPr>
        </p:nvSpPr>
        <p:spPr>
          <a:xfrm>
            <a:off x="2182708" y="6272784"/>
            <a:ext cx="6327648" cy="365125"/>
          </a:xfrm>
        </p:spPr>
        <p:txBody>
          <a:bodyPr/>
          <a:lstStyle/>
          <a:p>
            <a:endParaRPr lang="en-GB"/>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17241CE4-56A6-46DC-823F-FF92C808A70A}" type="slidenum">
              <a:rPr lang="en-GB" smtClean="0"/>
              <a:t>‹#›</a:t>
            </a:fld>
            <a:endParaRPr lang="en-GB"/>
          </a:p>
        </p:txBody>
      </p:sp>
    </p:spTree>
    <p:extLst>
      <p:ext uri="{BB962C8B-B14F-4D97-AF65-F5344CB8AC3E}">
        <p14:creationId xmlns:p14="http://schemas.microsoft.com/office/powerpoint/2010/main" val="3270076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1DDA888-BBA0-4056-B26A-234889B2E4B1}" type="datetimeFigureOut">
              <a:rPr lang="en-GB" smtClean="0"/>
              <a:t>16/02/2017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241CE4-56A6-46DC-823F-FF92C808A70A}" type="slidenum">
              <a:rPr lang="en-GB" smtClean="0"/>
              <a:t>‹#›</a:t>
            </a:fld>
            <a:endParaRPr lang="en-GB"/>
          </a:p>
        </p:txBody>
      </p:sp>
    </p:spTree>
    <p:extLst>
      <p:ext uri="{BB962C8B-B14F-4D97-AF65-F5344CB8AC3E}">
        <p14:creationId xmlns:p14="http://schemas.microsoft.com/office/powerpoint/2010/main" val="2782977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1DDA888-BBA0-4056-B26A-234889B2E4B1}" type="datetimeFigureOut">
              <a:rPr lang="en-GB" smtClean="0"/>
              <a:t>16/02/2017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7241CE4-56A6-46DC-823F-FF92C808A70A}" type="slidenum">
              <a:rPr lang="en-GB" smtClean="0"/>
              <a:t>‹#›</a:t>
            </a:fld>
            <a:endParaRPr lang="en-GB"/>
          </a:p>
        </p:txBody>
      </p:sp>
    </p:spTree>
    <p:extLst>
      <p:ext uri="{BB962C8B-B14F-4D97-AF65-F5344CB8AC3E}">
        <p14:creationId xmlns:p14="http://schemas.microsoft.com/office/powerpoint/2010/main" val="3837749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DDA888-BBA0-4056-B26A-234889B2E4B1}" type="datetimeFigureOut">
              <a:rPr lang="en-GB" smtClean="0"/>
              <a:t>16/02/2017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7241CE4-56A6-46DC-823F-FF92C808A70A}" type="slidenum">
              <a:rPr lang="en-GB" smtClean="0"/>
              <a:t>‹#›</a:t>
            </a:fld>
            <a:endParaRPr lang="en-GB"/>
          </a:p>
        </p:txBody>
      </p:sp>
    </p:spTree>
    <p:extLst>
      <p:ext uri="{BB962C8B-B14F-4D97-AF65-F5344CB8AC3E}">
        <p14:creationId xmlns:p14="http://schemas.microsoft.com/office/powerpoint/2010/main" val="3059455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DDA888-BBA0-4056-B26A-234889B2E4B1}" type="datetimeFigureOut">
              <a:rPr lang="en-GB" smtClean="0"/>
              <a:t>16/02/2017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7241CE4-56A6-46DC-823F-FF92C808A70A}" type="slidenum">
              <a:rPr lang="en-GB" smtClean="0"/>
              <a:t>‹#›</a:t>
            </a:fld>
            <a:endParaRPr lang="en-GB"/>
          </a:p>
        </p:txBody>
      </p:sp>
    </p:spTree>
    <p:extLst>
      <p:ext uri="{BB962C8B-B14F-4D97-AF65-F5344CB8AC3E}">
        <p14:creationId xmlns:p14="http://schemas.microsoft.com/office/powerpoint/2010/main" val="2672008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1DDA888-BBA0-4056-B26A-234889B2E4B1}" type="datetimeFigureOut">
              <a:rPr lang="en-GB" smtClean="0"/>
              <a:t>16/02/2017</a:t>
            </a:fld>
            <a:endParaRPr lang="en-GB"/>
          </a:p>
        </p:txBody>
      </p:sp>
      <p:sp>
        <p:nvSpPr>
          <p:cNvPr id="6" name="Footer Placeholder 5"/>
          <p:cNvSpPr>
            <a:spLocks noGrp="1"/>
          </p:cNvSpPr>
          <p:nvPr>
            <p:ph type="ftr" sz="quarter" idx="11"/>
          </p:nvPr>
        </p:nvSpPr>
        <p:spPr/>
        <p:txBody>
          <a:bodyPr/>
          <a:lstStyle/>
          <a:p>
            <a:endParaRPr lang="en-GB"/>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7241CE4-56A6-46DC-823F-FF92C808A70A}" type="slidenum">
              <a:rPr lang="en-GB" smtClean="0"/>
              <a:t>‹#›</a:t>
            </a:fld>
            <a:endParaRPr lang="en-GB"/>
          </a:p>
        </p:txBody>
      </p:sp>
    </p:spTree>
    <p:extLst>
      <p:ext uri="{BB962C8B-B14F-4D97-AF65-F5344CB8AC3E}">
        <p14:creationId xmlns:p14="http://schemas.microsoft.com/office/powerpoint/2010/main" val="2641112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1DDA888-BBA0-4056-B26A-234889B2E4B1}" type="datetimeFigureOut">
              <a:rPr lang="en-GB" smtClean="0"/>
              <a:t>16/02/2017</a:t>
            </a:fld>
            <a:endParaRPr lang="en-GB"/>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7241CE4-56A6-46DC-823F-FF92C808A70A}" type="slidenum">
              <a:rPr lang="en-GB" smtClean="0"/>
              <a:t>‹#›</a:t>
            </a:fld>
            <a:endParaRPr lang="en-GB"/>
          </a:p>
        </p:txBody>
      </p:sp>
    </p:spTree>
    <p:extLst>
      <p:ext uri="{BB962C8B-B14F-4D97-AF65-F5344CB8AC3E}">
        <p14:creationId xmlns:p14="http://schemas.microsoft.com/office/powerpoint/2010/main" val="3570266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F1DDA888-BBA0-4056-B26A-234889B2E4B1}" type="datetimeFigureOut">
              <a:rPr lang="en-GB" smtClean="0"/>
              <a:t>16/02/2017</a:t>
            </a:fld>
            <a:endParaRPr lang="en-GB"/>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GB"/>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17241CE4-56A6-46DC-823F-FF92C808A70A}" type="slidenum">
              <a:rPr lang="en-GB" smtClean="0"/>
              <a:t>‹#›</a:t>
            </a:fld>
            <a:endParaRPr lang="en-GB"/>
          </a:p>
        </p:txBody>
      </p:sp>
    </p:spTree>
    <p:extLst>
      <p:ext uri="{BB962C8B-B14F-4D97-AF65-F5344CB8AC3E}">
        <p14:creationId xmlns:p14="http://schemas.microsoft.com/office/powerpoint/2010/main" val="38918064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Death Row’s Children </a:t>
            </a:r>
          </a:p>
        </p:txBody>
      </p:sp>
      <p:sp>
        <p:nvSpPr>
          <p:cNvPr id="3" name="Subtitle 2"/>
          <p:cNvSpPr>
            <a:spLocks noGrp="1"/>
          </p:cNvSpPr>
          <p:nvPr>
            <p:ph type="subTitle" idx="1"/>
          </p:nvPr>
        </p:nvSpPr>
        <p:spPr/>
        <p:txBody>
          <a:bodyPr>
            <a:normAutofit fontScale="92500" lnSpcReduction="20000"/>
          </a:bodyPr>
          <a:lstStyle/>
          <a:p>
            <a:r>
              <a:rPr lang="en-GB" i="1" dirty="0"/>
              <a:t>Pakistan’s Unlawful Executions of Juvenile Offenders</a:t>
            </a:r>
          </a:p>
          <a:p>
            <a:endParaRPr lang="en-GB" dirty="0"/>
          </a:p>
          <a:p>
            <a:r>
              <a:rPr lang="en-GB" dirty="0"/>
              <a:t>February 2017</a:t>
            </a:r>
          </a:p>
        </p:txBody>
      </p:sp>
      <p:pic>
        <p:nvPicPr>
          <p:cNvPr id="4" name="Picture 3" descr="2016_09_02_PUB JPP New Logo.png"/>
          <p:cNvPicPr>
            <a:picLocks noChangeAspect="1"/>
          </p:cNvPicPr>
          <p:nvPr/>
        </p:nvPicPr>
        <p:blipFill>
          <a:blip r:embed="rId2" cstate="print"/>
          <a:stretch>
            <a:fillRect/>
          </a:stretch>
        </p:blipFill>
        <p:spPr>
          <a:xfrm>
            <a:off x="538397" y="5771214"/>
            <a:ext cx="1517073" cy="1213658"/>
          </a:xfrm>
          <a:prstGeom prst="rect">
            <a:avLst/>
          </a:prstGeom>
        </p:spPr>
      </p:pic>
    </p:spTree>
    <p:extLst>
      <p:ext uri="{BB962C8B-B14F-4D97-AF65-F5344CB8AC3E}">
        <p14:creationId xmlns:p14="http://schemas.microsoft.com/office/powerpoint/2010/main" val="3065252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Inquiries Denied </a:t>
            </a:r>
          </a:p>
        </p:txBody>
      </p:sp>
      <p:sp>
        <p:nvSpPr>
          <p:cNvPr id="3" name="Content Placeholder 2"/>
          <p:cNvSpPr>
            <a:spLocks noGrp="1"/>
          </p:cNvSpPr>
          <p:nvPr>
            <p:ph idx="1"/>
          </p:nvPr>
        </p:nvSpPr>
        <p:spPr/>
        <p:txBody>
          <a:bodyPr/>
          <a:lstStyle/>
          <a:p>
            <a:pPr marL="0" indent="0">
              <a:buNone/>
            </a:pPr>
            <a:r>
              <a:rPr lang="en-GB" b="1" dirty="0"/>
              <a:t>Muhammad Anwar </a:t>
            </a:r>
          </a:p>
          <a:p>
            <a:pPr>
              <a:buFontTx/>
              <a:buChar char="-"/>
            </a:pPr>
            <a:r>
              <a:rPr lang="en-GB" dirty="0"/>
              <a:t>Sentenced to death in 1998 at the age of 17 years </a:t>
            </a:r>
          </a:p>
          <a:p>
            <a:pPr>
              <a:buFontTx/>
              <a:buChar char="-"/>
            </a:pPr>
            <a:r>
              <a:rPr lang="en-GB" dirty="0"/>
              <a:t>No inquiry has been conducted into age despite four applications </a:t>
            </a:r>
          </a:p>
          <a:p>
            <a:pPr marL="0" indent="0">
              <a:buNone/>
            </a:pPr>
            <a:endParaRPr lang="en-GB" b="1" dirty="0"/>
          </a:p>
          <a:p>
            <a:pPr marL="0" indent="0">
              <a:buNone/>
            </a:pPr>
            <a:r>
              <a:rPr lang="en-GB" b="1" dirty="0"/>
              <a:t>Muhammad </a:t>
            </a:r>
            <a:r>
              <a:rPr lang="en-GB" b="1" dirty="0" err="1"/>
              <a:t>Azam</a:t>
            </a:r>
            <a:r>
              <a:rPr lang="en-GB" b="1" dirty="0"/>
              <a:t>  </a:t>
            </a:r>
          </a:p>
          <a:p>
            <a:pPr>
              <a:buFontTx/>
              <a:buChar char="-"/>
            </a:pPr>
            <a:r>
              <a:rPr lang="en-GB" dirty="0"/>
              <a:t>Copies of birth certificate, jail records ad copy of birth roll confirm he was 17 at the age of commission of offence </a:t>
            </a:r>
          </a:p>
          <a:p>
            <a:pPr>
              <a:buFontTx/>
              <a:buChar char="-"/>
            </a:pPr>
            <a:r>
              <a:rPr lang="en-GB" dirty="0"/>
              <a:t>Jail sent a letter to the trial court on 9.08.2004 for determination of age- rejected on account of Court becoming </a:t>
            </a:r>
            <a:r>
              <a:rPr lang="en-GB" i="1" dirty="0" err="1"/>
              <a:t>fuctus</a:t>
            </a:r>
            <a:r>
              <a:rPr lang="en-GB" i="1" dirty="0"/>
              <a:t> officio</a:t>
            </a:r>
            <a:r>
              <a:rPr lang="en-GB" dirty="0"/>
              <a:t>. </a:t>
            </a:r>
          </a:p>
        </p:txBody>
      </p:sp>
      <p:pic>
        <p:nvPicPr>
          <p:cNvPr id="4" name="Picture 3" descr="2016_09_02_PUB JPP New Logo.png"/>
          <p:cNvPicPr>
            <a:picLocks noChangeAspect="1"/>
          </p:cNvPicPr>
          <p:nvPr/>
        </p:nvPicPr>
        <p:blipFill>
          <a:blip r:embed="rId2" cstate="print"/>
          <a:stretch>
            <a:fillRect/>
          </a:stretch>
        </p:blipFill>
        <p:spPr>
          <a:xfrm>
            <a:off x="538397" y="5771214"/>
            <a:ext cx="1517073" cy="1213658"/>
          </a:xfrm>
          <a:prstGeom prst="rect">
            <a:avLst/>
          </a:prstGeom>
        </p:spPr>
      </p:pic>
    </p:spTree>
    <p:extLst>
      <p:ext uri="{BB962C8B-B14F-4D97-AF65-F5344CB8AC3E}">
        <p14:creationId xmlns:p14="http://schemas.microsoft.com/office/powerpoint/2010/main" val="4289029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B. Lack of Age Determination Protocols </a:t>
            </a:r>
          </a:p>
        </p:txBody>
      </p:sp>
      <p:sp>
        <p:nvSpPr>
          <p:cNvPr id="3" name="Content Placeholder 2"/>
          <p:cNvSpPr>
            <a:spLocks noGrp="1"/>
          </p:cNvSpPr>
          <p:nvPr>
            <p:ph idx="1"/>
          </p:nvPr>
        </p:nvSpPr>
        <p:spPr/>
        <p:txBody>
          <a:bodyPr/>
          <a:lstStyle/>
          <a:p>
            <a:r>
              <a:rPr lang="en-GB" dirty="0"/>
              <a:t>Less than 34 percent  of births are registered and almost 46 percent of the population has no form of registration. Registration rates vary drastically between provinces and wealth quintiles. </a:t>
            </a:r>
          </a:p>
          <a:p>
            <a:r>
              <a:rPr lang="en-GB" dirty="0"/>
              <a:t>In the absence of proof, police rely upon visual assessments of physical appearance under S. 342 </a:t>
            </a:r>
            <a:r>
              <a:rPr lang="en-GB" dirty="0" err="1"/>
              <a:t>Cr.P.C</a:t>
            </a:r>
            <a:r>
              <a:rPr lang="en-GB" dirty="0"/>
              <a:t>.  </a:t>
            </a:r>
          </a:p>
          <a:p>
            <a:r>
              <a:rPr lang="en-GB" dirty="0"/>
              <a:t>JJSO provides limited guidance upon the determination of age. No benefit of doubt combined with lack of birth registration creates an impossible situation. </a:t>
            </a:r>
          </a:p>
          <a:p>
            <a:r>
              <a:rPr lang="en-GB" b="1" dirty="0" err="1"/>
              <a:t>Ansar</a:t>
            </a:r>
            <a:r>
              <a:rPr lang="en-GB" b="1" dirty="0"/>
              <a:t> Iqbal: </a:t>
            </a:r>
            <a:r>
              <a:rPr lang="en-GB" dirty="0"/>
              <a:t>No presumption of correctness attached to Government Records </a:t>
            </a:r>
          </a:p>
          <a:p>
            <a:endParaRPr lang="en-GB" dirty="0"/>
          </a:p>
        </p:txBody>
      </p:sp>
      <p:pic>
        <p:nvPicPr>
          <p:cNvPr id="4" name="Picture 3" descr="2016_09_02_PUB JPP New Logo.png"/>
          <p:cNvPicPr>
            <a:picLocks noChangeAspect="1"/>
          </p:cNvPicPr>
          <p:nvPr/>
        </p:nvPicPr>
        <p:blipFill>
          <a:blip r:embed="rId2" cstate="print"/>
          <a:stretch>
            <a:fillRect/>
          </a:stretch>
        </p:blipFill>
        <p:spPr>
          <a:xfrm>
            <a:off x="538397" y="5771214"/>
            <a:ext cx="1517073" cy="1213658"/>
          </a:xfrm>
          <a:prstGeom prst="rect">
            <a:avLst/>
          </a:prstGeom>
        </p:spPr>
      </p:pic>
    </p:spTree>
    <p:extLst>
      <p:ext uri="{BB962C8B-B14F-4D97-AF65-F5344CB8AC3E}">
        <p14:creationId xmlns:p14="http://schemas.microsoft.com/office/powerpoint/2010/main" val="2984195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Conflicting Judgments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93923178"/>
              </p:ext>
            </p:extLst>
          </p:nvPr>
        </p:nvGraphicFramePr>
        <p:xfrm>
          <a:off x="838200" y="1825624"/>
          <a:ext cx="9900138" cy="3965575"/>
        </p:xfrm>
        <a:graphic>
          <a:graphicData uri="http://schemas.openxmlformats.org/drawingml/2006/table">
            <a:tbl>
              <a:tblPr firstRow="1" bandRow="1">
                <a:tableStyleId>{5C22544A-7EE6-4342-B048-85BDC9FD1C3A}</a:tableStyleId>
              </a:tblPr>
              <a:tblGrid>
                <a:gridCol w="3300046">
                  <a:extLst>
                    <a:ext uri="{9D8B030D-6E8A-4147-A177-3AD203B41FA5}">
                      <a16:colId xmlns:a16="http://schemas.microsoft.com/office/drawing/2014/main" xmlns="" val="20000"/>
                    </a:ext>
                  </a:extLst>
                </a:gridCol>
                <a:gridCol w="3300046">
                  <a:extLst>
                    <a:ext uri="{9D8B030D-6E8A-4147-A177-3AD203B41FA5}">
                      <a16:colId xmlns:a16="http://schemas.microsoft.com/office/drawing/2014/main" xmlns="" val="20001"/>
                    </a:ext>
                  </a:extLst>
                </a:gridCol>
                <a:gridCol w="3300046">
                  <a:extLst>
                    <a:ext uri="{9D8B030D-6E8A-4147-A177-3AD203B41FA5}">
                      <a16:colId xmlns:a16="http://schemas.microsoft.com/office/drawing/2014/main" xmlns="" val="20002"/>
                    </a:ext>
                  </a:extLst>
                </a:gridCol>
              </a:tblGrid>
              <a:tr h="793115">
                <a:tc>
                  <a:txBody>
                    <a:bodyPr/>
                    <a:lstStyle/>
                    <a:p>
                      <a:pPr algn="ctr"/>
                      <a:r>
                        <a:rPr lang="en-GB" sz="2800" dirty="0"/>
                        <a:t>Type of Evidence </a:t>
                      </a:r>
                    </a:p>
                  </a:txBody>
                  <a:tcPr/>
                </a:tc>
                <a:tc>
                  <a:txBody>
                    <a:bodyPr/>
                    <a:lstStyle/>
                    <a:p>
                      <a:pPr algn="ctr"/>
                      <a:r>
                        <a:rPr lang="en-GB" sz="2800" dirty="0"/>
                        <a:t>Accepted  </a:t>
                      </a:r>
                    </a:p>
                  </a:txBody>
                  <a:tcPr/>
                </a:tc>
                <a:tc>
                  <a:txBody>
                    <a:bodyPr/>
                    <a:lstStyle/>
                    <a:p>
                      <a:pPr algn="ctr"/>
                      <a:r>
                        <a:rPr lang="en-GB" sz="2800" dirty="0"/>
                        <a:t>Dismissed</a:t>
                      </a:r>
                    </a:p>
                  </a:txBody>
                  <a:tcPr/>
                </a:tc>
                <a:extLst>
                  <a:ext uri="{0D108BD9-81ED-4DB2-BD59-A6C34878D82A}">
                    <a16:rowId xmlns:a16="http://schemas.microsoft.com/office/drawing/2014/main" xmlns="" val="10000"/>
                  </a:ext>
                </a:extLst>
              </a:tr>
              <a:tr h="793115">
                <a:tc>
                  <a:txBody>
                    <a:bodyPr/>
                    <a:lstStyle/>
                    <a:p>
                      <a:r>
                        <a:rPr lang="en-GB" dirty="0"/>
                        <a:t>Statement under Section</a:t>
                      </a:r>
                      <a:r>
                        <a:rPr lang="en-GB" baseline="0" dirty="0"/>
                        <a:t> 342 </a:t>
                      </a:r>
                      <a:endParaRPr lang="en-GB" dirty="0"/>
                    </a:p>
                  </a:txBody>
                  <a:tcPr/>
                </a:tc>
                <a:tc>
                  <a:txBody>
                    <a:bodyPr/>
                    <a:lstStyle/>
                    <a:p>
                      <a:r>
                        <a:rPr lang="en-GB" dirty="0"/>
                        <a:t>05</a:t>
                      </a:r>
                    </a:p>
                  </a:txBody>
                  <a:tcPr/>
                </a:tc>
                <a:tc>
                  <a:txBody>
                    <a:bodyPr/>
                    <a:lstStyle/>
                    <a:p>
                      <a:r>
                        <a:rPr lang="en-GB" dirty="0"/>
                        <a:t>02</a:t>
                      </a:r>
                    </a:p>
                  </a:txBody>
                  <a:tcPr/>
                </a:tc>
                <a:extLst>
                  <a:ext uri="{0D108BD9-81ED-4DB2-BD59-A6C34878D82A}">
                    <a16:rowId xmlns:a16="http://schemas.microsoft.com/office/drawing/2014/main" xmlns="" val="10001"/>
                  </a:ext>
                </a:extLst>
              </a:tr>
              <a:tr h="793115">
                <a:tc>
                  <a:txBody>
                    <a:bodyPr/>
                    <a:lstStyle/>
                    <a:p>
                      <a:r>
                        <a:rPr lang="en-GB" dirty="0"/>
                        <a:t>Birth Records </a:t>
                      </a:r>
                    </a:p>
                  </a:txBody>
                  <a:tcPr/>
                </a:tc>
                <a:tc>
                  <a:txBody>
                    <a:bodyPr/>
                    <a:lstStyle/>
                    <a:p>
                      <a:r>
                        <a:rPr lang="en-GB" dirty="0"/>
                        <a:t>16</a:t>
                      </a:r>
                    </a:p>
                  </a:txBody>
                  <a:tcPr/>
                </a:tc>
                <a:tc>
                  <a:txBody>
                    <a:bodyPr/>
                    <a:lstStyle/>
                    <a:p>
                      <a:r>
                        <a:rPr lang="en-GB" dirty="0"/>
                        <a:t>28</a:t>
                      </a:r>
                    </a:p>
                  </a:txBody>
                  <a:tcPr/>
                </a:tc>
                <a:extLst>
                  <a:ext uri="{0D108BD9-81ED-4DB2-BD59-A6C34878D82A}">
                    <a16:rowId xmlns:a16="http://schemas.microsoft.com/office/drawing/2014/main" xmlns="" val="10002"/>
                  </a:ext>
                </a:extLst>
              </a:tr>
              <a:tr h="793115">
                <a:tc>
                  <a:txBody>
                    <a:bodyPr/>
                    <a:lstStyle/>
                    <a:p>
                      <a:r>
                        <a:rPr lang="en-GB" dirty="0"/>
                        <a:t>Medical Evidence </a:t>
                      </a:r>
                    </a:p>
                  </a:txBody>
                  <a:tcPr/>
                </a:tc>
                <a:tc>
                  <a:txBody>
                    <a:bodyPr/>
                    <a:lstStyle/>
                    <a:p>
                      <a:r>
                        <a:rPr lang="en-GB" dirty="0"/>
                        <a:t>37</a:t>
                      </a:r>
                    </a:p>
                  </a:txBody>
                  <a:tcPr/>
                </a:tc>
                <a:tc>
                  <a:txBody>
                    <a:bodyPr/>
                    <a:lstStyle/>
                    <a:p>
                      <a:r>
                        <a:rPr lang="en-GB" dirty="0"/>
                        <a:t>12</a:t>
                      </a:r>
                    </a:p>
                  </a:txBody>
                  <a:tcPr/>
                </a:tc>
                <a:extLst>
                  <a:ext uri="{0D108BD9-81ED-4DB2-BD59-A6C34878D82A}">
                    <a16:rowId xmlns:a16="http://schemas.microsoft.com/office/drawing/2014/main" xmlns="" val="10003"/>
                  </a:ext>
                </a:extLst>
              </a:tr>
              <a:tr h="793115">
                <a:tc>
                  <a:txBody>
                    <a:bodyPr/>
                    <a:lstStyle/>
                    <a:p>
                      <a:r>
                        <a:rPr lang="en-GB" dirty="0"/>
                        <a:t>School Leaving Certificates </a:t>
                      </a:r>
                    </a:p>
                  </a:txBody>
                  <a:tcPr/>
                </a:tc>
                <a:tc>
                  <a:txBody>
                    <a:bodyPr/>
                    <a:lstStyle/>
                    <a:p>
                      <a:r>
                        <a:rPr lang="en-GB" dirty="0"/>
                        <a:t>13</a:t>
                      </a:r>
                    </a:p>
                  </a:txBody>
                  <a:tcPr/>
                </a:tc>
                <a:tc>
                  <a:txBody>
                    <a:bodyPr/>
                    <a:lstStyle/>
                    <a:p>
                      <a:r>
                        <a:rPr lang="en-GB" dirty="0"/>
                        <a:t>23</a:t>
                      </a:r>
                    </a:p>
                  </a:txBody>
                  <a:tcPr/>
                </a:tc>
                <a:extLst>
                  <a:ext uri="{0D108BD9-81ED-4DB2-BD59-A6C34878D82A}">
                    <a16:rowId xmlns:a16="http://schemas.microsoft.com/office/drawing/2014/main" xmlns="" val="10004"/>
                  </a:ext>
                </a:extLst>
              </a:tr>
            </a:tbl>
          </a:graphicData>
        </a:graphic>
      </p:graphicFrame>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72232"/>
          </a:xfrm>
          <a:prstGeom prst="rect">
            <a:avLst/>
          </a:prstGeom>
        </p:spPr>
      </p:pic>
    </p:spTree>
    <p:extLst>
      <p:ext uri="{BB962C8B-B14F-4D97-AF65-F5344CB8AC3E}">
        <p14:creationId xmlns:p14="http://schemas.microsoft.com/office/powerpoint/2010/main" val="6364064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 NO SAFEGUARDS FOR TERRORISM TRIALS </a:t>
            </a:r>
          </a:p>
        </p:txBody>
      </p:sp>
      <p:sp>
        <p:nvSpPr>
          <p:cNvPr id="3" name="Content Placeholder 2"/>
          <p:cNvSpPr>
            <a:spLocks noGrp="1"/>
          </p:cNvSpPr>
          <p:nvPr>
            <p:ph idx="1"/>
          </p:nvPr>
        </p:nvSpPr>
        <p:spPr/>
        <p:txBody>
          <a:bodyPr>
            <a:normAutofit fontScale="92500" lnSpcReduction="10000"/>
          </a:bodyPr>
          <a:lstStyle/>
          <a:p>
            <a:r>
              <a:rPr lang="en-GB" dirty="0"/>
              <a:t>JJSO only applies “in addition to” laws (Section 14) </a:t>
            </a:r>
          </a:p>
          <a:p>
            <a:r>
              <a:rPr lang="en-GB" dirty="0"/>
              <a:t>No uniform jurisprudence on the application of JJSO over terrorism offences tried under the Anti Terrorism Act, 1997 (ATA) </a:t>
            </a:r>
            <a:endParaRPr lang="en-GB" dirty="0" smtClean="0"/>
          </a:p>
          <a:p>
            <a:r>
              <a:rPr lang="en-GB" dirty="0" smtClean="0"/>
              <a:t>Les than 88% of those convictions under ATA bear no connection to terrorism </a:t>
            </a:r>
            <a:endParaRPr lang="en-GB" dirty="0"/>
          </a:p>
          <a:p>
            <a:r>
              <a:rPr lang="en-GB" dirty="0"/>
              <a:t>Relaxation of Procedural Safeguards under the ATA increases likelihood of police torture and wrongful convictions. </a:t>
            </a:r>
          </a:p>
          <a:p>
            <a:r>
              <a:rPr lang="en-GB" b="1" dirty="0"/>
              <a:t>Muhammad Amin: </a:t>
            </a:r>
            <a:endParaRPr lang="en-GB" b="1" dirty="0" smtClean="0"/>
          </a:p>
          <a:p>
            <a:pPr lvl="1">
              <a:buFontTx/>
              <a:buChar char="-"/>
            </a:pPr>
            <a:r>
              <a:rPr lang="en-GB" dirty="0" smtClean="0"/>
              <a:t>Amin was 17 in 1998 when he arrested for murder in a botched burglary. </a:t>
            </a:r>
          </a:p>
          <a:p>
            <a:pPr lvl="1">
              <a:buFontTx/>
              <a:buChar char="-"/>
            </a:pPr>
            <a:r>
              <a:rPr lang="en-GB" dirty="0" smtClean="0"/>
              <a:t>He was convicted for murder and given 2 death sentences by a Special ATC</a:t>
            </a:r>
          </a:p>
          <a:p>
            <a:pPr lvl="1">
              <a:buFontTx/>
              <a:buChar char="-"/>
            </a:pPr>
            <a:r>
              <a:rPr lang="en-GB" dirty="0" smtClean="0"/>
              <a:t>Tortured into giving a confession </a:t>
            </a:r>
          </a:p>
          <a:p>
            <a:pPr lvl="1">
              <a:buFontTx/>
              <a:buChar char="-"/>
            </a:pPr>
            <a:r>
              <a:rPr lang="en-GB" dirty="0" smtClean="0"/>
              <a:t>Court relied upon an incorrect medical examination of age by the doctor who came to treat his injuries</a:t>
            </a:r>
          </a:p>
          <a:p>
            <a:pPr lvl="1">
              <a:buFontTx/>
              <a:buChar char="-"/>
            </a:pPr>
            <a:r>
              <a:rPr lang="en-GB" dirty="0" smtClean="0"/>
              <a:t>He was pardoned for murder however, his execution was carried out. </a:t>
            </a:r>
          </a:p>
          <a:p>
            <a:pPr lvl="1">
              <a:buFontTx/>
              <a:buChar char="-"/>
            </a:pPr>
            <a:endParaRPr lang="en-GB" b="1" dirty="0"/>
          </a:p>
        </p:txBody>
      </p:sp>
      <p:pic>
        <p:nvPicPr>
          <p:cNvPr id="4" name="Picture 3" descr="2016_09_02_PUB JPP New Logo.png"/>
          <p:cNvPicPr>
            <a:picLocks noChangeAspect="1"/>
          </p:cNvPicPr>
          <p:nvPr/>
        </p:nvPicPr>
        <p:blipFill>
          <a:blip r:embed="rId2" cstate="print"/>
          <a:stretch>
            <a:fillRect/>
          </a:stretch>
        </p:blipFill>
        <p:spPr>
          <a:xfrm>
            <a:off x="538397" y="5771214"/>
            <a:ext cx="1517073" cy="1213658"/>
          </a:xfrm>
          <a:prstGeom prst="rect">
            <a:avLst/>
          </a:prstGeom>
        </p:spPr>
      </p:pic>
    </p:spTree>
    <p:extLst>
      <p:ext uri="{BB962C8B-B14F-4D97-AF65-F5344CB8AC3E}">
        <p14:creationId xmlns:p14="http://schemas.microsoft.com/office/powerpoint/2010/main" val="270592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Recommendations </a:t>
            </a:r>
          </a:p>
        </p:txBody>
      </p:sp>
      <p:sp>
        <p:nvSpPr>
          <p:cNvPr id="3" name="Content Placeholder 2"/>
          <p:cNvSpPr>
            <a:spLocks noGrp="1"/>
          </p:cNvSpPr>
          <p:nvPr>
            <p:ph idx="1"/>
          </p:nvPr>
        </p:nvSpPr>
        <p:spPr/>
        <p:txBody>
          <a:bodyPr>
            <a:normAutofit lnSpcReduction="10000"/>
          </a:bodyPr>
          <a:lstStyle/>
          <a:p>
            <a:pPr marL="514350" indent="-514350">
              <a:lnSpc>
                <a:spcPct val="150000"/>
              </a:lnSpc>
              <a:buAutoNum type="alphaLcPeriod"/>
            </a:pPr>
            <a:r>
              <a:rPr lang="en-GB" dirty="0"/>
              <a:t>Reinstate the Moratorium on the Death Penalty and Launch an inquiry into cases where evidence of juvenility exists</a:t>
            </a:r>
          </a:p>
          <a:p>
            <a:pPr marL="514350" indent="-514350">
              <a:lnSpc>
                <a:spcPct val="150000"/>
              </a:lnSpc>
              <a:buAutoNum type="alphaLcPeriod"/>
            </a:pPr>
            <a:r>
              <a:rPr lang="en-US" dirty="0"/>
              <a:t>Formulate and enforce Age Determination Protocols</a:t>
            </a:r>
          </a:p>
          <a:p>
            <a:pPr marL="514350" indent="-514350">
              <a:lnSpc>
                <a:spcPct val="150000"/>
              </a:lnSpc>
              <a:buAutoNum type="alphaLcPeriod"/>
            </a:pPr>
            <a:r>
              <a:rPr lang="en-US" dirty="0"/>
              <a:t>Admit post-conviction reviews on the basis of new evidence</a:t>
            </a:r>
          </a:p>
          <a:p>
            <a:pPr marL="514350" indent="-514350">
              <a:lnSpc>
                <a:spcPct val="150000"/>
              </a:lnSpc>
              <a:buAutoNum type="alphaLcPeriod"/>
            </a:pPr>
            <a:r>
              <a:rPr lang="en-US" dirty="0"/>
              <a:t>Publish data on juveniles on death row</a:t>
            </a:r>
          </a:p>
          <a:p>
            <a:pPr marL="514350" indent="-514350">
              <a:lnSpc>
                <a:spcPct val="150000"/>
              </a:lnSpc>
              <a:buAutoNum type="alphaLcPeriod"/>
            </a:pPr>
            <a:r>
              <a:rPr lang="en-US" dirty="0"/>
              <a:t>Amend the Anti- Terrorism Act, 1997</a:t>
            </a:r>
          </a:p>
          <a:p>
            <a:pPr marL="514350" indent="-514350">
              <a:lnSpc>
                <a:spcPct val="150000"/>
              </a:lnSpc>
              <a:buAutoNum type="alphaLcPeriod"/>
            </a:pPr>
            <a:r>
              <a:rPr lang="en-US" dirty="0"/>
              <a:t>Implement the Presidential Notification</a:t>
            </a:r>
          </a:p>
          <a:p>
            <a:pPr marL="514350" indent="-514350">
              <a:lnSpc>
                <a:spcPct val="150000"/>
              </a:lnSpc>
              <a:buAutoNum type="alphaLcPeriod"/>
            </a:pPr>
            <a:endParaRPr lang="en-GB" dirty="0"/>
          </a:p>
          <a:p>
            <a:pPr marL="514350" indent="-514350">
              <a:lnSpc>
                <a:spcPct val="150000"/>
              </a:lnSpc>
              <a:buAutoNum type="alphaLcPeriod"/>
            </a:pPr>
            <a:endParaRPr lang="en-GB" dirty="0"/>
          </a:p>
        </p:txBody>
      </p:sp>
      <p:pic>
        <p:nvPicPr>
          <p:cNvPr id="4" name="Picture 3" descr="2016_09_02_PUB JPP New Logo.png"/>
          <p:cNvPicPr>
            <a:picLocks noChangeAspect="1"/>
          </p:cNvPicPr>
          <p:nvPr/>
        </p:nvPicPr>
        <p:blipFill>
          <a:blip r:embed="rId2" cstate="print"/>
          <a:stretch>
            <a:fillRect/>
          </a:stretch>
        </p:blipFill>
        <p:spPr>
          <a:xfrm>
            <a:off x="538397" y="5771214"/>
            <a:ext cx="1517073" cy="1213658"/>
          </a:xfrm>
          <a:prstGeom prst="rect">
            <a:avLst/>
          </a:prstGeom>
        </p:spPr>
      </p:pic>
    </p:spTree>
    <p:extLst>
      <p:ext uri="{BB962C8B-B14F-4D97-AF65-F5344CB8AC3E}">
        <p14:creationId xmlns:p14="http://schemas.microsoft.com/office/powerpoint/2010/main" val="2879802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04312" y="1"/>
            <a:ext cx="5013082" cy="6858000"/>
          </a:xfrm>
        </p:spPr>
      </p:pic>
    </p:spTree>
    <p:extLst>
      <p:ext uri="{BB962C8B-B14F-4D97-AF65-F5344CB8AC3E}">
        <p14:creationId xmlns:p14="http://schemas.microsoft.com/office/powerpoint/2010/main" val="3193864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Who are we?</a:t>
            </a:r>
          </a:p>
        </p:txBody>
      </p:sp>
      <p:pic>
        <p:nvPicPr>
          <p:cNvPr id="4" name="Picture 3" descr="2016_09_02_PUB JPP New Logo.png"/>
          <p:cNvPicPr>
            <a:picLocks noChangeAspect="1"/>
          </p:cNvPicPr>
          <p:nvPr/>
        </p:nvPicPr>
        <p:blipFill>
          <a:blip r:embed="rId2" cstate="print"/>
          <a:stretch>
            <a:fillRect/>
          </a:stretch>
        </p:blipFill>
        <p:spPr>
          <a:xfrm>
            <a:off x="3200400" y="1630683"/>
            <a:ext cx="6248399" cy="4998717"/>
          </a:xfrm>
          <a:prstGeom prst="rect">
            <a:avLst/>
          </a:prstGeom>
        </p:spPr>
      </p:pic>
    </p:spTree>
    <p:extLst>
      <p:ext uri="{BB962C8B-B14F-4D97-AF65-F5344CB8AC3E}">
        <p14:creationId xmlns:p14="http://schemas.microsoft.com/office/powerpoint/2010/main" val="2806292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Who are we hanging? </a:t>
            </a:r>
          </a:p>
        </p:txBody>
      </p:sp>
      <p:sp>
        <p:nvSpPr>
          <p:cNvPr id="3" name="Content Placeholder 2"/>
          <p:cNvSpPr>
            <a:spLocks noGrp="1"/>
          </p:cNvSpPr>
          <p:nvPr>
            <p:ph idx="1"/>
          </p:nvPr>
        </p:nvSpPr>
        <p:spPr/>
        <p:txBody>
          <a:bodyPr>
            <a:normAutofit/>
          </a:bodyPr>
          <a:lstStyle/>
          <a:p>
            <a:r>
              <a:rPr lang="en-GB" dirty="0"/>
              <a:t>On 16.12.2014, Pakistan lifted a 6 year de-facto moratorium on the death penalty. </a:t>
            </a:r>
          </a:p>
          <a:p>
            <a:pPr marL="0" indent="0">
              <a:buNone/>
            </a:pPr>
            <a:endParaRPr lang="en-GB" dirty="0"/>
          </a:p>
          <a:p>
            <a:r>
              <a:rPr lang="en-GB" dirty="0"/>
              <a:t>Total number of executions: </a:t>
            </a:r>
            <a:r>
              <a:rPr lang="en-GB" dirty="0" smtClean="0"/>
              <a:t>422 ( less than 16% for terrorists) </a:t>
            </a:r>
            <a:endParaRPr lang="en-GB" dirty="0"/>
          </a:p>
          <a:p>
            <a:pPr marL="0" indent="0">
              <a:buNone/>
            </a:pPr>
            <a:endParaRPr lang="en-GB" dirty="0"/>
          </a:p>
          <a:p>
            <a:r>
              <a:rPr lang="en-GB" dirty="0"/>
              <a:t>The death penalty has disproportionately impacted the most vulnerable of our population:</a:t>
            </a:r>
          </a:p>
          <a:p>
            <a:pPr lvl="1"/>
            <a:r>
              <a:rPr lang="en-GB" dirty="0"/>
              <a:t> mentally ill</a:t>
            </a:r>
          </a:p>
          <a:p>
            <a:pPr lvl="1"/>
            <a:r>
              <a:rPr lang="en-GB" dirty="0"/>
              <a:t> victims of police torture </a:t>
            </a:r>
          </a:p>
          <a:p>
            <a:pPr lvl="1"/>
            <a:r>
              <a:rPr lang="en-GB" dirty="0"/>
              <a:t> </a:t>
            </a:r>
            <a:r>
              <a:rPr lang="en-GB" b="1" dirty="0">
                <a:solidFill>
                  <a:srgbClr val="FF0000"/>
                </a:solidFill>
              </a:rPr>
              <a:t>juvenile offenders</a:t>
            </a:r>
            <a:endParaRPr lang="en-GB" dirty="0"/>
          </a:p>
        </p:txBody>
      </p:sp>
      <p:pic>
        <p:nvPicPr>
          <p:cNvPr id="4" name="Picture 3" descr="2016_09_02_PUB JPP New Logo.png"/>
          <p:cNvPicPr>
            <a:picLocks noChangeAspect="1"/>
          </p:cNvPicPr>
          <p:nvPr/>
        </p:nvPicPr>
        <p:blipFill>
          <a:blip r:embed="rId3" cstate="print"/>
          <a:stretch>
            <a:fillRect/>
          </a:stretch>
        </p:blipFill>
        <p:spPr>
          <a:xfrm>
            <a:off x="538397" y="5771214"/>
            <a:ext cx="1517073" cy="1213658"/>
          </a:xfrm>
          <a:prstGeom prst="rect">
            <a:avLst/>
          </a:prstGeom>
        </p:spPr>
      </p:pic>
    </p:spTree>
    <p:extLst>
      <p:ext uri="{BB962C8B-B14F-4D97-AF65-F5344CB8AC3E}">
        <p14:creationId xmlns:p14="http://schemas.microsoft.com/office/powerpoint/2010/main" val="3074222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Death Row’s Children </a:t>
            </a:r>
          </a:p>
        </p:txBody>
      </p:sp>
      <p:sp>
        <p:nvSpPr>
          <p:cNvPr id="3" name="Content Placeholder 2"/>
          <p:cNvSpPr>
            <a:spLocks noGrp="1"/>
          </p:cNvSpPr>
          <p:nvPr>
            <p:ph idx="1"/>
          </p:nvPr>
        </p:nvSpPr>
        <p:spPr/>
        <p:txBody>
          <a:bodyPr>
            <a:normAutofit/>
          </a:bodyPr>
          <a:lstStyle/>
          <a:p>
            <a:r>
              <a:rPr lang="en-GB" dirty="0"/>
              <a:t>GOP: “In accordance with Pakistan domestic and international human rights obligations, death penalty is not awarded to children. No child has been awarded death penalty as well as no defendant is currently on death row”</a:t>
            </a:r>
          </a:p>
          <a:p>
            <a:r>
              <a:rPr lang="en-GB" dirty="0"/>
              <a:t>At least 6 publically reported executions: </a:t>
            </a:r>
            <a:r>
              <a:rPr lang="en-GB" dirty="0" err="1"/>
              <a:t>Aftab</a:t>
            </a:r>
            <a:r>
              <a:rPr lang="en-GB" dirty="0"/>
              <a:t> </a:t>
            </a:r>
            <a:r>
              <a:rPr lang="en-GB" dirty="0" err="1"/>
              <a:t>Bahadur</a:t>
            </a:r>
            <a:r>
              <a:rPr lang="en-GB" dirty="0"/>
              <a:t>, </a:t>
            </a:r>
            <a:r>
              <a:rPr lang="en-GB" dirty="0" err="1"/>
              <a:t>Saqi</a:t>
            </a:r>
            <a:r>
              <a:rPr lang="en-GB" dirty="0"/>
              <a:t> Shah, Muhammad </a:t>
            </a:r>
            <a:r>
              <a:rPr lang="en-GB" dirty="0" err="1"/>
              <a:t>Sarfaraz</a:t>
            </a:r>
            <a:r>
              <a:rPr lang="en-GB" dirty="0"/>
              <a:t>, Muhammad Anwar, and </a:t>
            </a:r>
            <a:r>
              <a:rPr lang="en-GB" dirty="0" err="1"/>
              <a:t>Shafqat</a:t>
            </a:r>
            <a:r>
              <a:rPr lang="en-GB" dirty="0"/>
              <a:t> </a:t>
            </a:r>
            <a:r>
              <a:rPr lang="en-GB" dirty="0" err="1"/>
              <a:t>Hussain</a:t>
            </a:r>
            <a:r>
              <a:rPr lang="en-GB" dirty="0"/>
              <a:t> </a:t>
            </a:r>
          </a:p>
          <a:p>
            <a:r>
              <a:rPr lang="en-GB" dirty="0"/>
              <a:t>At least 10% of the current death row population constitutes of juvenile offenders (around 800 juvenile offenders) </a:t>
            </a:r>
          </a:p>
          <a:p>
            <a:r>
              <a:rPr lang="en-GB" dirty="0"/>
              <a:t>Committee on the Rights of the Child: “Severely alarmed by reports of the execution of several individuals for offences committed while they were under the age of 18””(June 2016) </a:t>
            </a:r>
          </a:p>
          <a:p>
            <a:pPr marL="0" indent="0">
              <a:buNone/>
            </a:pPr>
            <a:endParaRPr lang="en-GB" dirty="0"/>
          </a:p>
        </p:txBody>
      </p:sp>
      <p:pic>
        <p:nvPicPr>
          <p:cNvPr id="4" name="Picture 3" descr="2016_09_02_PUB JPP New Logo.png"/>
          <p:cNvPicPr>
            <a:picLocks noChangeAspect="1"/>
          </p:cNvPicPr>
          <p:nvPr/>
        </p:nvPicPr>
        <p:blipFill>
          <a:blip r:embed="rId2" cstate="print"/>
          <a:stretch>
            <a:fillRect/>
          </a:stretch>
        </p:blipFill>
        <p:spPr>
          <a:xfrm>
            <a:off x="538397" y="5771214"/>
            <a:ext cx="1517073" cy="1213658"/>
          </a:xfrm>
          <a:prstGeom prst="rect">
            <a:avLst/>
          </a:prstGeom>
        </p:spPr>
      </p:pic>
    </p:spTree>
    <p:extLst>
      <p:ext uri="{BB962C8B-B14F-4D97-AF65-F5344CB8AC3E}">
        <p14:creationId xmlns:p14="http://schemas.microsoft.com/office/powerpoint/2010/main" val="2655384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Background</a:t>
            </a:r>
          </a:p>
        </p:txBody>
      </p:sp>
      <p:sp>
        <p:nvSpPr>
          <p:cNvPr id="3" name="Content Placeholder 2"/>
          <p:cNvSpPr>
            <a:spLocks noGrp="1"/>
          </p:cNvSpPr>
          <p:nvPr>
            <p:ph idx="1"/>
          </p:nvPr>
        </p:nvSpPr>
        <p:spPr/>
        <p:txBody>
          <a:bodyPr/>
          <a:lstStyle/>
          <a:p>
            <a:pPr marL="0" indent="0" algn="ctr">
              <a:buNone/>
            </a:pPr>
            <a:endParaRPr lang="en-GB" dirty="0"/>
          </a:p>
          <a:p>
            <a:pPr marL="0" indent="0" algn="ctr">
              <a:buNone/>
            </a:pPr>
            <a:r>
              <a:rPr lang="en-GB" b="1" dirty="0">
                <a:solidFill>
                  <a:srgbClr val="FF0000"/>
                </a:solidFill>
              </a:rPr>
              <a:t>Why</a:t>
            </a:r>
            <a:r>
              <a:rPr lang="en-GB" dirty="0"/>
              <a:t> does the Juvenile Justice System fail to protect Juvenile Offenders from the Death Penalty? </a:t>
            </a:r>
          </a:p>
          <a:p>
            <a:pPr marL="0" indent="0" algn="ctr">
              <a:buNone/>
            </a:pPr>
            <a:endParaRPr lang="en-GB" dirty="0"/>
          </a:p>
          <a:p>
            <a:pPr marL="0" indent="0" algn="ctr">
              <a:buNone/>
            </a:pPr>
            <a:r>
              <a:rPr lang="en-GB" b="1" dirty="0">
                <a:solidFill>
                  <a:srgbClr val="FF0000"/>
                </a:solidFill>
              </a:rPr>
              <a:t>Who</a:t>
            </a:r>
            <a:r>
              <a:rPr lang="en-GB" dirty="0">
                <a:solidFill>
                  <a:srgbClr val="FF0000"/>
                </a:solidFill>
              </a:rPr>
              <a:t> </a:t>
            </a:r>
            <a:r>
              <a:rPr lang="en-GB" dirty="0"/>
              <a:t>are the Juvenile Offenders most vulnerable to unlawful executions? </a:t>
            </a:r>
          </a:p>
          <a:p>
            <a:pPr marL="0" indent="0" algn="ctr">
              <a:buNone/>
            </a:pPr>
            <a:endParaRPr lang="en-GB" dirty="0"/>
          </a:p>
          <a:p>
            <a:pPr marL="0" indent="0" algn="ctr">
              <a:buNone/>
            </a:pPr>
            <a:r>
              <a:rPr lang="en-GB" b="1" dirty="0">
                <a:solidFill>
                  <a:srgbClr val="FF0000"/>
                </a:solidFill>
              </a:rPr>
              <a:t>Why</a:t>
            </a:r>
            <a:r>
              <a:rPr lang="en-GB" dirty="0">
                <a:solidFill>
                  <a:srgbClr val="FF0000"/>
                </a:solidFill>
              </a:rPr>
              <a:t> </a:t>
            </a:r>
            <a:r>
              <a:rPr lang="en-GB" dirty="0"/>
              <a:t>is the Juvenile Justice System failing to identify Juvenile Offenders? </a:t>
            </a:r>
          </a:p>
        </p:txBody>
      </p:sp>
      <p:pic>
        <p:nvPicPr>
          <p:cNvPr id="4" name="Picture 3" descr="2016_09_02_PUB JPP New Logo.png"/>
          <p:cNvPicPr>
            <a:picLocks noChangeAspect="1"/>
          </p:cNvPicPr>
          <p:nvPr/>
        </p:nvPicPr>
        <p:blipFill>
          <a:blip r:embed="rId2" cstate="print"/>
          <a:stretch>
            <a:fillRect/>
          </a:stretch>
        </p:blipFill>
        <p:spPr>
          <a:xfrm>
            <a:off x="538397" y="5771214"/>
            <a:ext cx="1517073" cy="1213658"/>
          </a:xfrm>
          <a:prstGeom prst="rect">
            <a:avLst/>
          </a:prstGeom>
        </p:spPr>
      </p:pic>
    </p:spTree>
    <p:extLst>
      <p:ext uri="{BB962C8B-B14F-4D97-AF65-F5344CB8AC3E}">
        <p14:creationId xmlns:p14="http://schemas.microsoft.com/office/powerpoint/2010/main" val="1592708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METHODOLOGY </a:t>
            </a:r>
          </a:p>
        </p:txBody>
      </p:sp>
      <p:sp>
        <p:nvSpPr>
          <p:cNvPr id="3" name="Content Placeholder 2"/>
          <p:cNvSpPr>
            <a:spLocks noGrp="1"/>
          </p:cNvSpPr>
          <p:nvPr>
            <p:ph idx="1"/>
          </p:nvPr>
        </p:nvSpPr>
        <p:spPr/>
        <p:txBody>
          <a:bodyPr>
            <a:normAutofit/>
          </a:bodyPr>
          <a:lstStyle/>
          <a:p>
            <a:r>
              <a:rPr lang="en-GB" dirty="0"/>
              <a:t>Individual “crucial” Cases </a:t>
            </a:r>
          </a:p>
          <a:p>
            <a:r>
              <a:rPr lang="en-GB" dirty="0"/>
              <a:t>Analysis of over </a:t>
            </a:r>
            <a:r>
              <a:rPr lang="en-GB" b="1" dirty="0"/>
              <a:t>140</a:t>
            </a:r>
            <a:r>
              <a:rPr lang="en-GB" dirty="0"/>
              <a:t> reported cases under the Juvenile Justice System Ordinance, 2000 (JJSO) </a:t>
            </a:r>
          </a:p>
          <a:p>
            <a:r>
              <a:rPr lang="en-GB" dirty="0"/>
              <a:t>Interviews with Stakeholders </a:t>
            </a:r>
          </a:p>
          <a:p>
            <a:pPr lvl="1"/>
            <a:r>
              <a:rPr lang="en-GB" dirty="0"/>
              <a:t>Government Representatives </a:t>
            </a:r>
          </a:p>
          <a:p>
            <a:pPr lvl="1"/>
            <a:r>
              <a:rPr lang="en-GB" dirty="0"/>
              <a:t>Civil Society Activists and Organisations </a:t>
            </a:r>
          </a:p>
          <a:p>
            <a:pPr lvl="1"/>
            <a:r>
              <a:rPr lang="en-GB" dirty="0"/>
              <a:t>Lawyers</a:t>
            </a:r>
          </a:p>
          <a:p>
            <a:pPr lvl="1"/>
            <a:r>
              <a:rPr lang="en-GB" dirty="0"/>
              <a:t>International Legal Experts</a:t>
            </a:r>
          </a:p>
          <a:p>
            <a:pPr lvl="1"/>
            <a:r>
              <a:rPr lang="en-GB" dirty="0"/>
              <a:t>Law Enforcement </a:t>
            </a:r>
          </a:p>
          <a:p>
            <a:pPr lvl="1"/>
            <a:r>
              <a:rPr lang="en-GB" dirty="0"/>
              <a:t>Judiciary </a:t>
            </a:r>
          </a:p>
          <a:p>
            <a:pPr lvl="1"/>
            <a:endParaRPr lang="en-GB" dirty="0"/>
          </a:p>
        </p:txBody>
      </p:sp>
      <p:pic>
        <p:nvPicPr>
          <p:cNvPr id="4" name="Picture 3" descr="2016_09_02_PUB JPP New Logo.png"/>
          <p:cNvPicPr>
            <a:picLocks noChangeAspect="1"/>
          </p:cNvPicPr>
          <p:nvPr/>
        </p:nvPicPr>
        <p:blipFill>
          <a:blip r:embed="rId3" cstate="print"/>
          <a:stretch>
            <a:fillRect/>
          </a:stretch>
        </p:blipFill>
        <p:spPr>
          <a:xfrm>
            <a:off x="538397" y="5771214"/>
            <a:ext cx="1517073" cy="1213658"/>
          </a:xfrm>
          <a:prstGeom prst="rect">
            <a:avLst/>
          </a:prstGeom>
        </p:spPr>
      </p:pic>
    </p:spTree>
    <p:extLst>
      <p:ext uri="{BB962C8B-B14F-4D97-AF65-F5344CB8AC3E}">
        <p14:creationId xmlns:p14="http://schemas.microsoft.com/office/powerpoint/2010/main" val="954746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b="1" dirty="0"/>
              <a:t>INTERNATIONAL LAW AND EXECUTIONS OF JUVENILE OFFENDERS </a:t>
            </a:r>
          </a:p>
        </p:txBody>
      </p:sp>
      <p:sp>
        <p:nvSpPr>
          <p:cNvPr id="3" name="Content Placeholder 2"/>
          <p:cNvSpPr>
            <a:spLocks noGrp="1"/>
          </p:cNvSpPr>
          <p:nvPr>
            <p:ph idx="1"/>
          </p:nvPr>
        </p:nvSpPr>
        <p:spPr/>
        <p:txBody>
          <a:bodyPr/>
          <a:lstStyle/>
          <a:p>
            <a:r>
              <a:rPr lang="en-GB" dirty="0"/>
              <a:t>Executions of Juvenile Offenders is prohibited under the United Nations Convention on the Rights of the Child (UNCRC) and the International Covenant on Civil and Political Rights (ICCPR</a:t>
            </a:r>
            <a:r>
              <a:rPr lang="en-GB" dirty="0" smtClean="0"/>
              <a:t>)</a:t>
            </a:r>
          </a:p>
          <a:p>
            <a:pPr marL="0" indent="0">
              <a:buNone/>
            </a:pPr>
            <a:endParaRPr lang="en-GB" dirty="0"/>
          </a:p>
          <a:p>
            <a:r>
              <a:rPr lang="en-GB" dirty="0"/>
              <a:t>UN Economic and Social Council (ECOSOC) Safeguards Guaranteeing Protection of the Rights of Those Facing the Death </a:t>
            </a:r>
            <a:r>
              <a:rPr lang="en-GB" dirty="0" smtClean="0"/>
              <a:t>Penalty</a:t>
            </a:r>
          </a:p>
          <a:p>
            <a:pPr marL="0" indent="0">
              <a:buNone/>
            </a:pPr>
            <a:endParaRPr lang="en-GB" dirty="0"/>
          </a:p>
          <a:p>
            <a:r>
              <a:rPr lang="en-GB" dirty="0"/>
              <a:t>Juvenile Justice System Ordinance</a:t>
            </a:r>
            <a:r>
              <a:rPr lang="en-GB"/>
              <a:t>, </a:t>
            </a:r>
            <a:r>
              <a:rPr lang="en-GB" smtClean="0"/>
              <a:t>2000</a:t>
            </a:r>
          </a:p>
          <a:p>
            <a:pPr marL="0" indent="0">
              <a:buNone/>
            </a:pPr>
            <a:endParaRPr lang="en-GB" dirty="0"/>
          </a:p>
          <a:p>
            <a:r>
              <a:rPr lang="en-GB" dirty="0"/>
              <a:t>Juvenile Justice System Bill, 2015 </a:t>
            </a:r>
          </a:p>
          <a:p>
            <a:pPr marL="0" indent="0">
              <a:buNone/>
            </a:pPr>
            <a:endParaRPr lang="en-GB" dirty="0"/>
          </a:p>
          <a:p>
            <a:endParaRPr lang="en-GB" dirty="0"/>
          </a:p>
        </p:txBody>
      </p:sp>
      <p:pic>
        <p:nvPicPr>
          <p:cNvPr id="4" name="Picture 3" descr="2016_09_02_PUB JPP New Logo.png"/>
          <p:cNvPicPr>
            <a:picLocks noChangeAspect="1"/>
          </p:cNvPicPr>
          <p:nvPr/>
        </p:nvPicPr>
        <p:blipFill>
          <a:blip r:embed="rId2" cstate="print"/>
          <a:stretch>
            <a:fillRect/>
          </a:stretch>
        </p:blipFill>
        <p:spPr>
          <a:xfrm>
            <a:off x="538397" y="5771214"/>
            <a:ext cx="1517073" cy="1213658"/>
          </a:xfrm>
          <a:prstGeom prst="rect">
            <a:avLst/>
          </a:prstGeom>
        </p:spPr>
      </p:pic>
    </p:spTree>
    <p:extLst>
      <p:ext uri="{BB962C8B-B14F-4D97-AF65-F5344CB8AC3E}">
        <p14:creationId xmlns:p14="http://schemas.microsoft.com/office/powerpoint/2010/main" val="1835456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A. Lack of Retrospective Force</a:t>
            </a:r>
          </a:p>
        </p:txBody>
      </p:sp>
      <p:sp>
        <p:nvSpPr>
          <p:cNvPr id="3" name="Content Placeholder 2"/>
          <p:cNvSpPr>
            <a:spLocks noGrp="1"/>
          </p:cNvSpPr>
          <p:nvPr>
            <p:ph idx="1"/>
          </p:nvPr>
        </p:nvSpPr>
        <p:spPr/>
        <p:txBody>
          <a:bodyPr>
            <a:normAutofit/>
          </a:bodyPr>
          <a:lstStyle/>
          <a:p>
            <a:r>
              <a:rPr lang="en-GB" dirty="0"/>
              <a:t>Presidential Notification No. F.8/41/2001-Ptns dated 13.12.2001 under Article 45 of the Constitution of Pakistan. </a:t>
            </a:r>
          </a:p>
          <a:p>
            <a:r>
              <a:rPr lang="en-GB" i="1" dirty="0" err="1"/>
              <a:t>Ziaullah</a:t>
            </a:r>
            <a:r>
              <a:rPr lang="en-GB" i="1" dirty="0"/>
              <a:t> v. </a:t>
            </a:r>
            <a:r>
              <a:rPr lang="en-GB" i="1" dirty="0" err="1"/>
              <a:t>Najeebullah</a:t>
            </a:r>
            <a:r>
              <a:rPr lang="en-GB" i="1" dirty="0"/>
              <a:t> </a:t>
            </a:r>
            <a:r>
              <a:rPr lang="en-GB" dirty="0"/>
              <a:t>(PLD 2003 SC 656) : Age Determination can only be carried out by Session Judge under S. 7 JJSO. </a:t>
            </a:r>
          </a:p>
          <a:p>
            <a:r>
              <a:rPr lang="en-GB" dirty="0"/>
              <a:t>Government of Punjab letter to Registrar of the Lahore High Court dated 18.08.2003: </a:t>
            </a:r>
          </a:p>
          <a:p>
            <a:pPr lvl="1">
              <a:buFontTx/>
              <a:buChar char="-"/>
            </a:pPr>
            <a:r>
              <a:rPr lang="en-GB" dirty="0"/>
              <a:t>Automatic remission of sentences for all juveniles sentenced to death prior to JJSO (even after exhaustion of all appeals)</a:t>
            </a:r>
          </a:p>
          <a:p>
            <a:pPr lvl="1">
              <a:buFontTx/>
              <a:buChar char="-"/>
            </a:pPr>
            <a:r>
              <a:rPr lang="en-GB" dirty="0"/>
              <a:t>List of Juveniles request for whose inquiries are to be forwarded prior to the Sessions Courts by the Home Department</a:t>
            </a:r>
          </a:p>
        </p:txBody>
      </p:sp>
      <p:pic>
        <p:nvPicPr>
          <p:cNvPr id="4" name="Picture 3" descr="2016_09_02_PUB JPP New Logo.png"/>
          <p:cNvPicPr>
            <a:picLocks noChangeAspect="1"/>
          </p:cNvPicPr>
          <p:nvPr/>
        </p:nvPicPr>
        <p:blipFill>
          <a:blip r:embed="rId2" cstate="print"/>
          <a:stretch>
            <a:fillRect/>
          </a:stretch>
        </p:blipFill>
        <p:spPr>
          <a:xfrm>
            <a:off x="538397" y="5771214"/>
            <a:ext cx="1517073" cy="1213658"/>
          </a:xfrm>
          <a:prstGeom prst="rect">
            <a:avLst/>
          </a:prstGeom>
        </p:spPr>
      </p:pic>
    </p:spTree>
    <p:extLst>
      <p:ext uri="{BB962C8B-B14F-4D97-AF65-F5344CB8AC3E}">
        <p14:creationId xmlns:p14="http://schemas.microsoft.com/office/powerpoint/2010/main" val="27681519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1342</TotalTime>
  <Words>937</Words>
  <Application>Microsoft Office PowerPoint</Application>
  <PresentationFormat>Widescreen</PresentationFormat>
  <Paragraphs>102</Paragraphs>
  <Slides>14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Calibri</vt:lpstr>
      <vt:lpstr>Rockwell</vt:lpstr>
      <vt:lpstr>Rockwell Condensed</vt:lpstr>
      <vt:lpstr>Wingdings</vt:lpstr>
      <vt:lpstr>Wood Type</vt:lpstr>
      <vt:lpstr>Death Row’s Children </vt:lpstr>
      <vt:lpstr>PowerPoint Presentation</vt:lpstr>
      <vt:lpstr>Who are we?</vt:lpstr>
      <vt:lpstr>Who are we hanging? </vt:lpstr>
      <vt:lpstr>Death Row’s Children </vt:lpstr>
      <vt:lpstr>Background</vt:lpstr>
      <vt:lpstr>METHODOLOGY </vt:lpstr>
      <vt:lpstr>INTERNATIONAL LAW AND EXECUTIONS OF JUVENILE OFFENDERS </vt:lpstr>
      <vt:lpstr>A. Lack of Retrospective Force</vt:lpstr>
      <vt:lpstr>Inquiries Denied </vt:lpstr>
      <vt:lpstr>B. Lack of Age Determination Protocols </vt:lpstr>
      <vt:lpstr>Conflicting Judgments </vt:lpstr>
      <vt:lpstr>C. NO SAFEGUARDS FOR TERRORISM TRIALS </vt:lpstr>
      <vt:lpstr>Recommendations </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Death Row’s Children</dc:title>
  <dc:creator>Zainab</dc:creator>
  <cp:lastModifiedBy>Zainab</cp:lastModifiedBy>
  <cp:revision>59</cp:revision>
  <dcterms:created xsi:type="dcterms:W3CDTF">2017-02-12T12:10:00Z</dcterms:created>
  <dcterms:modified xsi:type="dcterms:W3CDTF">2017-02-16T07:02:23Z</dcterms:modified>
</cp:coreProperties>
</file>